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6"/>
  </p:notesMasterIdLst>
  <p:sldIdLst>
    <p:sldId id="338" r:id="rId2"/>
    <p:sldId id="383" r:id="rId3"/>
    <p:sldId id="70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700" r:id="rId13"/>
    <p:sldId id="707" r:id="rId14"/>
    <p:sldId id="70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0E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10" autoAdjust="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outlineViewPr>
    <p:cViewPr>
      <p:scale>
        <a:sx n="33" d="100"/>
        <a:sy n="33" d="100"/>
      </p:scale>
      <p:origin x="0" y="-7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151E7-263A-4BED-B304-F44D5627BBF6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438D8-21C8-409D-9607-6215A86435B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225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0EFD5-479B-4A08-9647-8F600C2A221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714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38D8-21C8-409D-9607-6215A86435B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046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38D8-21C8-409D-9607-6215A86435B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88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38D8-21C8-409D-9607-6215A86435B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342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38D8-21C8-409D-9607-6215A86435B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72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38D8-21C8-409D-9607-6215A86435B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663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38D8-21C8-409D-9607-6215A86435B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5587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38D8-21C8-409D-9607-6215A86435B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2608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38D8-21C8-409D-9607-6215A86435B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8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438D8-21C8-409D-9607-6215A86435B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80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www.mmulder.nl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29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www.mmulder.nl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35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www.mmulder.nl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61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www.mmulder.nl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573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www.mmulder.nl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25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www.mmulder.nl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18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www.mmulder.nl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7272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www.mmulder.nl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358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www.mmulder.nl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93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d/tussenslide met ro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600" y="230188"/>
            <a:ext cx="4368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183599" y="224477"/>
            <a:ext cx="6720000" cy="5040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660401" y="1835250"/>
            <a:ext cx="43688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8373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523" y="230189"/>
            <a:ext cx="11257061" cy="83978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61600" y="1835249"/>
            <a:ext cx="11361584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0578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www.mmulder.nl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99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www.mmulder.nl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94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www.mmulder.nl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99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www.mmulder.nl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73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www.mmulder.nl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21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www.mmulder.nl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2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www.mmulder.nl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60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www.mmulder.nl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03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nl-NL"/>
              <a:t>www.mmulder.nl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24392-B7E7-4BD0-9A0F-35EBB16659E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05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7" r:id="rId18"/>
    <p:sldLayoutId id="2147483690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doi.org/10.1016/j.ijsu.2020.12.008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deref/http:/dx.doi.org/10.13140/RG.2.2.29280.6400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coronavirus/policy-responses/education-responses-to-covid-19-embracing-digital-learning-and-online-collaboration-d75eb0e8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858982" y="573838"/>
            <a:ext cx="9605817" cy="6244946"/>
          </a:xfrm>
        </p:spPr>
        <p:txBody>
          <a:bodyPr>
            <a:normAutofit/>
          </a:bodyPr>
          <a:lstStyle/>
          <a:p>
            <a:endParaRPr lang="nl-NL" sz="3600" dirty="0"/>
          </a:p>
          <a:p>
            <a:pPr algn="ctr">
              <a:lnSpc>
                <a:spcPct val="100000"/>
              </a:lnSpc>
            </a:pPr>
            <a:r>
              <a:rPr lang="en-GB" sz="2800" dirty="0">
                <a:solidFill>
                  <a:schemeClr val="tx1"/>
                </a:solidFill>
              </a:rPr>
              <a:t>Review of Research on Corona Coping Competence</a:t>
            </a:r>
            <a:endParaRPr lang="nl-NL" sz="2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GB" b="1" dirty="0">
                <a:solidFill>
                  <a:schemeClr val="tx1"/>
                </a:solidFill>
              </a:rPr>
              <a:t>Martin Mulder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March 22, 2021</a:t>
            </a:r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www.mmulder.nl</a:t>
            </a:r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A3FA51-40D8-427F-AFDC-2719AFF17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935" y="3096024"/>
            <a:ext cx="4496427" cy="2991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260708-3B9F-4120-960C-1A3473AE3BDE}"/>
              </a:ext>
            </a:extLst>
          </p:cNvPr>
          <p:cNvSpPr txBox="1"/>
          <p:nvPr/>
        </p:nvSpPr>
        <p:spPr>
          <a:xfrm>
            <a:off x="2862472" y="6380924"/>
            <a:ext cx="5976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Source: https://www.roselinde.me/amsterdam-coronavirus-lockdown-photos/</a:t>
            </a:r>
          </a:p>
        </p:txBody>
      </p:sp>
    </p:spTree>
    <p:extLst>
      <p:ext uri="{BB962C8B-B14F-4D97-AF65-F5344CB8AC3E}">
        <p14:creationId xmlns:p14="http://schemas.microsoft.com/office/powerpoint/2010/main" val="23645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265043"/>
            <a:ext cx="8825659" cy="1981200"/>
          </a:xfrm>
        </p:spPr>
        <p:txBody>
          <a:bodyPr/>
          <a:lstStyle/>
          <a:p>
            <a:r>
              <a:rPr lang="en-GB" dirty="0"/>
              <a:t>Sources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BAFB2-5330-419D-BFCC-49DA16597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2331" y="5377071"/>
            <a:ext cx="8897248" cy="1868554"/>
          </a:xfrm>
        </p:spPr>
        <p:txBody>
          <a:bodyPr/>
          <a:lstStyle/>
          <a:p>
            <a:r>
              <a:rPr lang="nl-NL" dirty="0"/>
              <a:t>https://www.aera.net/Education-Research/Issues-and-Initiatives/Coronavirus-Pandemic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6176F-62ED-447A-8051-6A53A91D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09" y="1255643"/>
            <a:ext cx="10189155" cy="461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3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Inside Wageningen University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fontAlgn="ctr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Stevens, T., Den Brok, P., Biemans, H.J.A., &amp; Noroozi, O. (2020). The Transition to Online Education. A Case Study of Wageningen University &amp; Research. (period 5). Wageningen: Wageningen University, Education and Learning Sciences Group, in collaboration with Education &amp; Student Affairs. </a:t>
            </a:r>
          </a:p>
          <a:p>
            <a:pPr fontAlgn="ctr"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Stevens, T., Den Brok, P., Biemans, H.J.A., &amp; Noroozi, O. (2020). The Transition to Online Education. A Case Study of Wageningen University &amp; Research. Report 2: period 6. Wageningen: Wageningen University, Education and Learning Sciences Group, in collaboration with Education &amp; Student Affairs. </a:t>
            </a:r>
          </a:p>
          <a:p>
            <a:pPr marL="457200" lvl="0" indent="-457200">
              <a:lnSpc>
                <a:spcPct val="90000"/>
              </a:lnSpc>
            </a:pPr>
            <a:endParaRPr lang="en-US" sz="1700">
              <a:solidFill>
                <a:srgbClr val="FFFFFF"/>
              </a:solidFill>
            </a:endParaRP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79907-4BB2-492F-BA6E-AFB964AE85A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982" r="29709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67459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8235" y="3288325"/>
            <a:ext cx="4112185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b="1" dirty="0">
              <a:solidFill>
                <a:schemeClr val="bg1"/>
              </a:solidFill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</a:rPr>
              <a:t>Personal-professional </a:t>
            </a:r>
            <a:r>
              <a:rPr lang="nl-NL" b="1" dirty="0" err="1">
                <a:solidFill>
                  <a:schemeClr val="bg1"/>
                </a:solidFill>
              </a:rPr>
              <a:t>competence</a:t>
            </a:r>
            <a:endParaRPr lang="nl-NL" b="1" dirty="0">
              <a:solidFill>
                <a:schemeClr val="bg1"/>
              </a:solidFill>
            </a:endParaRPr>
          </a:p>
          <a:p>
            <a:pPr algn="ctr"/>
            <a:r>
              <a:rPr lang="nl-NL" dirty="0">
                <a:solidFill>
                  <a:schemeClr val="bg1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6360" y="3098191"/>
            <a:ext cx="1789044" cy="12464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nl-NL" b="1" dirty="0"/>
          </a:p>
          <a:p>
            <a:pPr algn="ctr">
              <a:lnSpc>
                <a:spcPts val="1800"/>
              </a:lnSpc>
            </a:pPr>
            <a:r>
              <a:rPr lang="nl-NL" b="1" dirty="0" err="1"/>
              <a:t>Integrative</a:t>
            </a:r>
            <a:r>
              <a:rPr lang="nl-NL" b="1" dirty="0"/>
              <a:t> </a:t>
            </a:r>
          </a:p>
          <a:p>
            <a:pPr algn="ctr">
              <a:lnSpc>
                <a:spcPts val="1800"/>
              </a:lnSpc>
            </a:pPr>
            <a:r>
              <a:rPr lang="nl-NL" b="1" dirty="0" err="1"/>
              <a:t>learning</a:t>
            </a:r>
            <a:r>
              <a:rPr lang="nl-NL" b="1" dirty="0"/>
              <a:t> </a:t>
            </a:r>
          </a:p>
          <a:p>
            <a:pPr algn="ctr">
              <a:lnSpc>
                <a:spcPts val="1800"/>
              </a:lnSpc>
            </a:pPr>
            <a:r>
              <a:rPr lang="nl-NL" b="1" dirty="0" err="1"/>
              <a:t>competence</a:t>
            </a:r>
            <a:endParaRPr lang="nl-NL" b="1" dirty="0"/>
          </a:p>
          <a:p>
            <a:pPr algn="ctr">
              <a:lnSpc>
                <a:spcPts val="1800"/>
              </a:lnSpc>
            </a:pPr>
            <a:r>
              <a:rPr lang="nl-NL" dirty="0">
                <a:latin typeface="Verdana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6810" y="3259773"/>
            <a:ext cx="5357191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b="1" dirty="0">
              <a:solidFill>
                <a:schemeClr val="bg1"/>
              </a:solidFill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</a:rPr>
              <a:t>Social-professional </a:t>
            </a:r>
            <a:r>
              <a:rPr lang="nl-NL" b="1" dirty="0" err="1">
                <a:solidFill>
                  <a:schemeClr val="bg1"/>
                </a:solidFill>
              </a:rPr>
              <a:t>competence</a:t>
            </a:r>
            <a:endParaRPr lang="nl-NL" b="1" dirty="0">
              <a:solidFill>
                <a:schemeClr val="bg1"/>
              </a:solidFill>
            </a:endParaRPr>
          </a:p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5601" y="1728827"/>
            <a:ext cx="773264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nl-NL" b="1" dirty="0">
              <a:solidFill>
                <a:schemeClr val="bg1"/>
              </a:solidFill>
            </a:endParaRPr>
          </a:p>
          <a:p>
            <a:pPr algn="ctr"/>
            <a:r>
              <a:rPr lang="nl-NL" b="1" dirty="0" err="1">
                <a:solidFill>
                  <a:schemeClr val="bg1"/>
                </a:solidFill>
              </a:rPr>
              <a:t>Self</a:t>
            </a:r>
            <a:r>
              <a:rPr lang="nl-NL" b="1" dirty="0">
                <a:solidFill>
                  <a:schemeClr val="bg1"/>
                </a:solidFill>
              </a:rPr>
              <a:t>-management </a:t>
            </a:r>
            <a:r>
              <a:rPr lang="nl-NL" b="1" dirty="0" err="1">
                <a:solidFill>
                  <a:schemeClr val="bg1"/>
                </a:solidFill>
              </a:rPr>
              <a:t>and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career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competence</a:t>
            </a:r>
            <a:endParaRPr lang="nl-NL" b="1" dirty="0">
              <a:solidFill>
                <a:schemeClr val="bg1"/>
              </a:solidFill>
            </a:endParaRPr>
          </a:p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9536" y="4737409"/>
            <a:ext cx="738477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nl-NL" b="1" dirty="0">
              <a:solidFill>
                <a:schemeClr val="bg1"/>
              </a:solidFill>
            </a:endParaRPr>
          </a:p>
          <a:p>
            <a:pPr algn="ctr"/>
            <a:r>
              <a:rPr lang="nl-NL" b="1" dirty="0" err="1">
                <a:solidFill>
                  <a:schemeClr val="bg1"/>
                </a:solidFill>
              </a:rPr>
              <a:t>Disciplinary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and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interdisciplinary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b="1" dirty="0" err="1">
                <a:solidFill>
                  <a:schemeClr val="bg1"/>
                </a:solidFill>
              </a:rPr>
              <a:t>competence</a:t>
            </a:r>
            <a:endParaRPr lang="nl-NL" b="1" dirty="0">
              <a:solidFill>
                <a:schemeClr val="bg1"/>
              </a:solidFill>
            </a:endParaRPr>
          </a:p>
          <a:p>
            <a:pPr algn="ctr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8209" y="513082"/>
            <a:ext cx="476846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9966"/>
                </a:solidFill>
                <a:latin typeface="Verdana" pitchFamily="34" charset="0"/>
              </a:rPr>
              <a:t>Competence for life</a:t>
            </a:r>
            <a:endParaRPr lang="nl-NL" sz="3200" b="1" dirty="0" err="1">
              <a:solidFill>
                <a:srgbClr val="FF9966"/>
              </a:solidFill>
              <a:latin typeface="Verdan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20242B-47A4-4A6F-A486-75048E460B53}"/>
              </a:ext>
            </a:extLst>
          </p:cNvPr>
          <p:cNvSpPr txBox="1"/>
          <p:nvPr/>
        </p:nvSpPr>
        <p:spPr>
          <a:xfrm>
            <a:off x="288235" y="5924255"/>
            <a:ext cx="11569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Mulder, M. (2017). A Five-Component Future Competence (5CFC) Model. </a:t>
            </a:r>
            <a:r>
              <a:rPr lang="en-GB" sz="1600" i="1" dirty="0"/>
              <a:t>The Journal of Agricultural Education and Extension, 23</a:t>
            </a:r>
            <a:r>
              <a:rPr lang="en-GB" sz="1600" dirty="0"/>
              <a:t>(2), pp. 99-102, DOI: 10.1080/1389224X.2017.1296533.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13677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1CEE6D-45C3-4B2F-BA79-5783694F0A9A}"/>
              </a:ext>
            </a:extLst>
          </p:cNvPr>
          <p:cNvSpPr txBox="1"/>
          <p:nvPr/>
        </p:nvSpPr>
        <p:spPr>
          <a:xfrm rot="16200000">
            <a:off x="2431522" y="2851161"/>
            <a:ext cx="2673623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Handling uncertainty</a:t>
            </a:r>
            <a:endParaRPr lang="nl-NL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EC14C7-D31F-4419-A547-49E36012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 Integrative learning competence</a:t>
            </a:r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E765F-5042-423D-BA13-902002933B62}"/>
              </a:ext>
            </a:extLst>
          </p:cNvPr>
          <p:cNvSpPr txBox="1"/>
          <p:nvPr/>
        </p:nvSpPr>
        <p:spPr>
          <a:xfrm rot="16200000">
            <a:off x="27518" y="3930494"/>
            <a:ext cx="274319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Coping with ambiguity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36A621-D0DD-4D48-BC39-09553BC1BC28}"/>
              </a:ext>
            </a:extLst>
          </p:cNvPr>
          <p:cNvSpPr txBox="1"/>
          <p:nvPr/>
        </p:nvSpPr>
        <p:spPr>
          <a:xfrm>
            <a:off x="910342" y="2077095"/>
            <a:ext cx="2458716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Handling ambiguity</a:t>
            </a:r>
            <a:endParaRPr lang="nl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9C145-E8B1-428C-B697-2B348E3C2D16}"/>
              </a:ext>
            </a:extLst>
          </p:cNvPr>
          <p:cNvSpPr txBox="1"/>
          <p:nvPr/>
        </p:nvSpPr>
        <p:spPr>
          <a:xfrm>
            <a:off x="4474912" y="2374229"/>
            <a:ext cx="3109728" cy="36933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Dealing with vulnerability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3C337A-3110-4C5A-B191-86A0F4217166}"/>
              </a:ext>
            </a:extLst>
          </p:cNvPr>
          <p:cNvSpPr txBox="1"/>
          <p:nvPr/>
        </p:nvSpPr>
        <p:spPr>
          <a:xfrm>
            <a:off x="2141272" y="4853827"/>
            <a:ext cx="352961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Developmental competence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CE9D1-5271-46DB-9ED4-AF4A8F5F4647}"/>
              </a:ext>
            </a:extLst>
          </p:cNvPr>
          <p:cNvSpPr txBox="1"/>
          <p:nvPr/>
        </p:nvSpPr>
        <p:spPr>
          <a:xfrm>
            <a:off x="3906078" y="5778381"/>
            <a:ext cx="4441132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Knowledge co-creation competence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B878AB-3420-4347-9824-4CF9EFDEC4F9}"/>
              </a:ext>
            </a:extLst>
          </p:cNvPr>
          <p:cNvSpPr txBox="1"/>
          <p:nvPr/>
        </p:nvSpPr>
        <p:spPr>
          <a:xfrm>
            <a:off x="6989797" y="1270836"/>
            <a:ext cx="300161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Leadership competence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7C2F76-F017-4662-9F7B-9D0EF5684B0A}"/>
              </a:ext>
            </a:extLst>
          </p:cNvPr>
          <p:cNvSpPr txBox="1"/>
          <p:nvPr/>
        </p:nvSpPr>
        <p:spPr>
          <a:xfrm rot="5400000">
            <a:off x="7082022" y="3195105"/>
            <a:ext cx="30032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Evaluation competence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A038A8-55F3-4276-890B-177CB2B1311B}"/>
              </a:ext>
            </a:extLst>
          </p:cNvPr>
          <p:cNvSpPr txBox="1"/>
          <p:nvPr/>
        </p:nvSpPr>
        <p:spPr>
          <a:xfrm rot="5400000">
            <a:off x="9374285" y="2967298"/>
            <a:ext cx="3109728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Synthesizing competence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70D9D0-78C9-4084-B843-ED49DF22062B}"/>
              </a:ext>
            </a:extLst>
          </p:cNvPr>
          <p:cNvSpPr txBox="1"/>
          <p:nvPr/>
        </p:nvSpPr>
        <p:spPr>
          <a:xfrm>
            <a:off x="5188509" y="3930495"/>
            <a:ext cx="318593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Sustainability competence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BEBC7E-B241-417A-9746-37C87D13A852}"/>
              </a:ext>
            </a:extLst>
          </p:cNvPr>
          <p:cNvSpPr txBox="1"/>
          <p:nvPr/>
        </p:nvSpPr>
        <p:spPr>
          <a:xfrm>
            <a:off x="8103702" y="5145092"/>
            <a:ext cx="344556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Transformation competence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8123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99AA-235B-480B-B131-8137AEDA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Lockdown: Living, working and learning in the digital world</a:t>
            </a:r>
            <a:endParaRPr lang="nl-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96253-7C61-4AD2-996E-B53BE7B10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1853247"/>
            <a:ext cx="6525167" cy="489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4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477230"/>
            <a:ext cx="8442796" cy="791650"/>
          </a:xfrm>
        </p:spPr>
        <p:txBody>
          <a:bodyPr/>
          <a:lstStyle/>
          <a:p>
            <a:r>
              <a:rPr lang="en-GB" dirty="0"/>
              <a:t>Preliminary remarks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2467" y="1575145"/>
            <a:ext cx="8460509" cy="4727332"/>
          </a:xfrm>
        </p:spPr>
        <p:txBody>
          <a:bodyPr>
            <a:noAutofit/>
          </a:bodyPr>
          <a:lstStyle/>
          <a:p>
            <a:pPr marL="457200" lvl="0" indent="-457200">
              <a:buSzPct val="100000"/>
              <a:buFont typeface="+mj-lt"/>
              <a:buAutoNum type="arabicPeriod"/>
            </a:pPr>
            <a:r>
              <a:rPr lang="en-GB" sz="2800" dirty="0"/>
              <a:t>Avalanche of papers</a:t>
            </a:r>
          </a:p>
          <a:p>
            <a:pPr marL="457200" lvl="0" indent="-457200">
              <a:buSzPct val="100000"/>
              <a:buFont typeface="+mj-lt"/>
              <a:buAutoNum type="arabicPeriod"/>
            </a:pPr>
            <a:endParaRPr lang="en-GB" sz="2800" dirty="0"/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GB" sz="2800" dirty="0"/>
              <a:t>Reactive response</a:t>
            </a:r>
            <a:r>
              <a:rPr lang="nl-NL" sz="2800" dirty="0"/>
              <a:t>s of papers</a:t>
            </a:r>
          </a:p>
          <a:p>
            <a:pPr marL="457200" lvl="0" indent="-457200">
              <a:buSzPct val="100000"/>
              <a:buFont typeface="+mj-lt"/>
              <a:buAutoNum type="arabicPeriod"/>
            </a:pPr>
            <a:endParaRPr lang="en-GB" sz="2800" dirty="0"/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GB" sz="2800" dirty="0"/>
              <a:t>W</a:t>
            </a:r>
            <a:r>
              <a:rPr lang="nl-NL" sz="2800" dirty="0" err="1"/>
              <a:t>ide</a:t>
            </a:r>
            <a:r>
              <a:rPr lang="nl-NL" sz="2800" dirty="0"/>
              <a:t> </a:t>
            </a:r>
            <a:r>
              <a:rPr lang="nl-NL" sz="2800" dirty="0" err="1"/>
              <a:t>variation</a:t>
            </a:r>
            <a:r>
              <a:rPr lang="nl-NL" sz="2800" dirty="0"/>
              <a:t> of </a:t>
            </a:r>
            <a:r>
              <a:rPr lang="nl-NL" sz="2800" dirty="0" err="1"/>
              <a:t>themes</a:t>
            </a:r>
            <a:endParaRPr lang="nl-NL" sz="2600" dirty="0"/>
          </a:p>
          <a:p>
            <a:pPr marL="457200" lvl="0" indent="-457200">
              <a:buSzPct val="100000"/>
              <a:buFont typeface="+mj-lt"/>
              <a:buAutoNum type="arabicPeriod"/>
            </a:pPr>
            <a:endParaRPr lang="en-GB" sz="2800" dirty="0"/>
          </a:p>
          <a:p>
            <a:pPr marL="457200" lvl="0" indent="-457200">
              <a:buSzPct val="100000"/>
              <a:buFont typeface="+mj-lt"/>
              <a:buAutoNum type="arabicPeriod"/>
            </a:pPr>
            <a:r>
              <a:rPr lang="en-GB" sz="2800" dirty="0"/>
              <a:t>The Pandemic as selling point of papers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AA681-E878-444E-94B0-1588FE8D2463}"/>
              </a:ext>
            </a:extLst>
          </p:cNvPr>
          <p:cNvSpPr txBox="1"/>
          <p:nvPr/>
        </p:nvSpPr>
        <p:spPr>
          <a:xfrm>
            <a:off x="8080513" y="-119270"/>
            <a:ext cx="3738524" cy="7386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Adedoyin</a:t>
            </a:r>
            <a:r>
              <a:rPr lang="en-GB" sz="2400" dirty="0"/>
              <a:t> et al. (2020)</a:t>
            </a:r>
            <a:endParaRPr lang="nl-NL" sz="2400" dirty="0"/>
          </a:p>
          <a:p>
            <a:r>
              <a:rPr lang="nl-NL" sz="2400" dirty="0"/>
              <a:t>Code et al. (2020)</a:t>
            </a:r>
          </a:p>
          <a:p>
            <a:r>
              <a:rPr lang="en-GB" sz="2400" dirty="0" err="1"/>
              <a:t>Ferdig</a:t>
            </a:r>
            <a:r>
              <a:rPr lang="en-GB" sz="2400" dirty="0"/>
              <a:t> et al. </a:t>
            </a:r>
            <a:r>
              <a:rPr lang="nl-NL" sz="2400" dirty="0"/>
              <a:t>(Eds) (2020)</a:t>
            </a:r>
          </a:p>
          <a:p>
            <a:r>
              <a:rPr lang="nl-NL" sz="2400" dirty="0" err="1"/>
              <a:t>García</a:t>
            </a:r>
            <a:r>
              <a:rPr lang="nl-NL" sz="2400" dirty="0"/>
              <a:t> et al. (2020)</a:t>
            </a:r>
          </a:p>
          <a:p>
            <a:r>
              <a:rPr lang="nl-NL" sz="2400" dirty="0" err="1"/>
              <a:t>Hodges</a:t>
            </a:r>
            <a:r>
              <a:rPr lang="nl-NL" sz="2400" dirty="0"/>
              <a:t> et al. </a:t>
            </a:r>
            <a:r>
              <a:rPr lang="en-GB" sz="2400" dirty="0"/>
              <a:t>(2020)</a:t>
            </a:r>
            <a:endParaRPr lang="nl-NL" sz="2400" dirty="0"/>
          </a:p>
          <a:p>
            <a:r>
              <a:rPr lang="en-GB" sz="2400" dirty="0" err="1"/>
              <a:t>Hollweck</a:t>
            </a:r>
            <a:r>
              <a:rPr lang="en-GB" sz="2400" dirty="0"/>
              <a:t> et al. (2020)</a:t>
            </a:r>
            <a:endParaRPr lang="nl-NL" sz="2400" dirty="0"/>
          </a:p>
          <a:p>
            <a:r>
              <a:rPr lang="en-GB" sz="2400" dirty="0"/>
              <a:t>Ipsos (2020)</a:t>
            </a:r>
            <a:endParaRPr lang="nl-NL" sz="2400" dirty="0"/>
          </a:p>
          <a:p>
            <a:r>
              <a:rPr lang="nl-NL" sz="2400" dirty="0" err="1"/>
              <a:t>Mishra</a:t>
            </a:r>
            <a:r>
              <a:rPr lang="nl-NL" sz="2400" dirty="0"/>
              <a:t> (2020)</a:t>
            </a:r>
          </a:p>
          <a:p>
            <a:r>
              <a:rPr lang="nl-NL" sz="2400" dirty="0"/>
              <a:t>Murphy et al. (2020) </a:t>
            </a:r>
          </a:p>
          <a:p>
            <a:r>
              <a:rPr lang="nl-NL" sz="2400" dirty="0" err="1"/>
              <a:t>Nagpal</a:t>
            </a:r>
            <a:r>
              <a:rPr lang="nl-NL" sz="2400" dirty="0"/>
              <a:t> et al. </a:t>
            </a:r>
            <a:r>
              <a:rPr lang="en-GB" sz="2400" dirty="0"/>
              <a:t>(2020)</a:t>
            </a:r>
            <a:endParaRPr lang="nl-NL" sz="2400" dirty="0"/>
          </a:p>
          <a:p>
            <a:r>
              <a:rPr lang="en-GB" sz="2400" dirty="0"/>
              <a:t>OECD (2020). </a:t>
            </a:r>
            <a:endParaRPr lang="nl-NL" sz="2400" dirty="0"/>
          </a:p>
          <a:p>
            <a:r>
              <a:rPr lang="nl-NL" sz="2400" dirty="0" err="1"/>
              <a:t>Pokhrel</a:t>
            </a:r>
            <a:r>
              <a:rPr lang="nl-NL" sz="2400" dirty="0"/>
              <a:t> et al. (2021)</a:t>
            </a:r>
          </a:p>
          <a:p>
            <a:r>
              <a:rPr lang="nl-NL" sz="2400" dirty="0" err="1"/>
              <a:t>Sansom</a:t>
            </a:r>
            <a:r>
              <a:rPr lang="nl-NL" sz="2400" dirty="0"/>
              <a:t> et al.  (2020)</a:t>
            </a:r>
          </a:p>
          <a:p>
            <a:r>
              <a:rPr lang="nl-NL" sz="2400" dirty="0"/>
              <a:t>Stevens et al. (2020a)</a:t>
            </a:r>
          </a:p>
          <a:p>
            <a:r>
              <a:rPr lang="nl-NL" sz="2400" dirty="0"/>
              <a:t>Stevens et al. (2020b)</a:t>
            </a:r>
          </a:p>
          <a:p>
            <a:r>
              <a:rPr lang="nl-NL" sz="2400" dirty="0"/>
              <a:t>Smith et al. (2020)</a:t>
            </a:r>
          </a:p>
          <a:p>
            <a:r>
              <a:rPr lang="en-GB" sz="2400" dirty="0" err="1"/>
              <a:t>Sohrabi</a:t>
            </a:r>
            <a:r>
              <a:rPr lang="en-GB" sz="2400" dirty="0"/>
              <a:t> et al. (2021)</a:t>
            </a:r>
            <a:endParaRPr lang="nl-NL" sz="2400" dirty="0"/>
          </a:p>
          <a:p>
            <a:r>
              <a:rPr lang="en-GB" sz="2400" dirty="0" err="1"/>
              <a:t>Toquero</a:t>
            </a:r>
            <a:r>
              <a:rPr lang="en-GB" sz="2400" dirty="0"/>
              <a:t> (2020)</a:t>
            </a:r>
            <a:endParaRPr lang="nl-NL" sz="2400" dirty="0"/>
          </a:p>
          <a:p>
            <a:pPr fontAlgn="ctr"/>
            <a:r>
              <a:rPr lang="en-GB" sz="2400" dirty="0"/>
              <a:t>Williamson et al. (2020)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458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4BED-3163-4249-B0AD-6D172D3BF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Pandemic and Working Life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063CF-E859-4C20-BB3F-E754E6B014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077" y="6109075"/>
            <a:ext cx="11361584" cy="748925"/>
          </a:xfrm>
        </p:spPr>
        <p:txBody>
          <a:bodyPr/>
          <a:lstStyle/>
          <a:p>
            <a:r>
              <a:rPr lang="en-GB" dirty="0"/>
              <a:t>Ipsos (2020). </a:t>
            </a:r>
            <a:r>
              <a:rPr lang="en-GB" i="1" dirty="0"/>
              <a:t>The Covid-19 Pandemic’s Impact on Worker’s Lives. 28-country Ipsos survey for The World Economic Forum.</a:t>
            </a:r>
            <a:r>
              <a:rPr lang="en-GB" dirty="0"/>
              <a:t> Paris: Ipsos. 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28BB1-8787-4770-8B50-D88635AE4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80" y="1214616"/>
            <a:ext cx="8361680" cy="463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31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477230"/>
            <a:ext cx="9539316" cy="791650"/>
          </a:xfrm>
        </p:spPr>
        <p:txBody>
          <a:bodyPr/>
          <a:lstStyle/>
          <a:p>
            <a:r>
              <a:rPr lang="en-GB" dirty="0"/>
              <a:t>Practical implications for education and training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4A728-B445-4F59-8288-2E102D19E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4" y="3429000"/>
            <a:ext cx="7124046" cy="2574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E8731-EE86-46AF-A709-519EDE065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930" y="1176619"/>
            <a:ext cx="4855154" cy="23378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5B6BC6-F103-4CE4-A8BE-5A61B326827D}"/>
              </a:ext>
            </a:extLst>
          </p:cNvPr>
          <p:cNvSpPr txBox="1"/>
          <p:nvPr/>
        </p:nvSpPr>
        <p:spPr>
          <a:xfrm>
            <a:off x="318051" y="6132440"/>
            <a:ext cx="10923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Code, J., Ralph, R., &amp; Forde, K. (2020). Pandemic designs for the future: perspectives of technology education teachers during COVID-19. </a:t>
            </a:r>
            <a:r>
              <a:rPr lang="en-GB" sz="1600" i="1" dirty="0"/>
              <a:t>Information and Learning Sciences.</a:t>
            </a:r>
            <a:r>
              <a:rPr lang="en-GB" sz="1600" dirty="0"/>
              <a:t> DOI 10.1108/ILS-04-2020-0112.</a:t>
            </a:r>
            <a:endParaRPr lang="nl-NL" sz="1600" dirty="0"/>
          </a:p>
          <a:p>
            <a:endParaRPr lang="nl-N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7E74AB-DD8C-429B-B4BE-9D78212151D6}"/>
              </a:ext>
            </a:extLst>
          </p:cNvPr>
          <p:cNvSpPr txBox="1"/>
          <p:nvPr/>
        </p:nvSpPr>
        <p:spPr>
          <a:xfrm>
            <a:off x="7414591" y="3514460"/>
            <a:ext cx="47774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Sohrabi</a:t>
            </a:r>
            <a:r>
              <a:rPr lang="en-GB" sz="1400" dirty="0"/>
              <a:t>, C., </a:t>
            </a:r>
            <a:r>
              <a:rPr lang="en-GB" sz="1400" dirty="0" err="1"/>
              <a:t>Ginimol</a:t>
            </a:r>
            <a:r>
              <a:rPr lang="en-GB" sz="1400" dirty="0"/>
              <a:t> Mathew, G., Franchi, T., </a:t>
            </a:r>
            <a:r>
              <a:rPr lang="en-GB" sz="1400" dirty="0" err="1"/>
              <a:t>Kerwan</a:t>
            </a:r>
            <a:r>
              <a:rPr lang="en-GB" sz="1400" dirty="0"/>
              <a:t>, A., Griffin, M., Del Mundo, J.S.C., Ali, S.A., Agha, M., &amp; Agha, R. (2021). Impact of the coronavirus (COVID-19) pandemic on scientific research and implications for clinical academic training – A review. </a:t>
            </a:r>
            <a:r>
              <a:rPr lang="en-GB" sz="1400" i="1" dirty="0"/>
              <a:t>International Journal of Surgery 86,</a:t>
            </a:r>
            <a:r>
              <a:rPr lang="en-GB" sz="1400" dirty="0"/>
              <a:t> 57–63. </a:t>
            </a:r>
            <a:r>
              <a:rPr lang="en-GB" sz="1400" u="sng" dirty="0">
                <a:hlinkClick r:id="rId5"/>
              </a:rPr>
              <a:t>https://doi.org/10.1016/j.ijsu.2020.12.008</a:t>
            </a:r>
            <a:r>
              <a:rPr lang="en-GB" sz="1400" dirty="0"/>
              <a:t>.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60233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185" y="790327"/>
            <a:ext cx="8825659" cy="1981200"/>
          </a:xfrm>
        </p:spPr>
        <p:txBody>
          <a:bodyPr/>
          <a:lstStyle/>
          <a:p>
            <a:r>
              <a:rPr lang="en-GB" dirty="0"/>
              <a:t>Pressure on Teachers</a:t>
            </a:r>
            <a:endParaRPr lang="nl-N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5027C-EEF6-4F61-B6DD-8BFFCAD4F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6185" y="5158409"/>
            <a:ext cx="8825659" cy="2362200"/>
          </a:xfrm>
        </p:spPr>
        <p:txBody>
          <a:bodyPr/>
          <a:lstStyle/>
          <a:p>
            <a:r>
              <a:rPr lang="en-GB" dirty="0"/>
              <a:t>Sansom, R.L. (2020). Pressure from the Pandemic: Pedagogical Dissatisfaction Reveals Faculty Beliefs. </a:t>
            </a:r>
            <a:r>
              <a:rPr lang="en-GB" i="1" dirty="0"/>
              <a:t>Journal of Chemistry Education, 97,</a:t>
            </a:r>
            <a:r>
              <a:rPr lang="en-GB" dirty="0"/>
              <a:t> 2378−2382.</a:t>
            </a:r>
            <a:endParaRPr lang="nl-NL" b="1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153267-C8AC-414A-9E5C-AC714F480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45" y="2021620"/>
            <a:ext cx="10859110" cy="3180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1AECD8-2597-4E2C-A724-9BC7A7034B29}"/>
              </a:ext>
            </a:extLst>
          </p:cNvPr>
          <p:cNvSpPr txBox="1"/>
          <p:nvPr/>
        </p:nvSpPr>
        <p:spPr>
          <a:xfrm>
            <a:off x="1026160" y="5933440"/>
            <a:ext cx="250025" cy="1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7355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2" y="377169"/>
            <a:ext cx="8825659" cy="1981200"/>
          </a:xfrm>
        </p:spPr>
        <p:txBody>
          <a:bodyPr/>
          <a:lstStyle/>
          <a:p>
            <a:r>
              <a:rPr lang="en-GB" dirty="0"/>
              <a:t>A sociological interpretation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C6979-1243-4B21-BC4F-3F35BAE32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7137" y="5039139"/>
            <a:ext cx="8825659" cy="2362200"/>
          </a:xfrm>
        </p:spPr>
        <p:txBody>
          <a:bodyPr/>
          <a:lstStyle/>
          <a:p>
            <a:r>
              <a:rPr lang="en-GB" dirty="0"/>
              <a:t>Smith, H.A., &amp; Hornsby, D. (2020). Towards a Pandemic Pedagogy: power and politics in learning and teaching. </a:t>
            </a:r>
            <a:r>
              <a:rPr lang="nl-NL" dirty="0"/>
              <a:t>DOI: </a:t>
            </a:r>
            <a:r>
              <a:rPr lang="nl-NL" u="sng" dirty="0">
                <a:hlinkClick r:id="rId3"/>
              </a:rPr>
              <a:t>10.13140/RG.2.2.29280.64005</a:t>
            </a:r>
            <a:endParaRPr lang="nl-NL" dirty="0"/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62A62-509A-4FE0-9491-C5AF4633A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346" y="1533421"/>
            <a:ext cx="8269185" cy="379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583096"/>
            <a:ext cx="8825659" cy="1981200"/>
          </a:xfrm>
        </p:spPr>
        <p:txBody>
          <a:bodyPr/>
          <a:lstStyle/>
          <a:p>
            <a:r>
              <a:rPr lang="en-GB" dirty="0"/>
              <a:t>Pandemic as opportunity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9877C-7907-45EA-9F46-3D045EFD7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6906" y="4545496"/>
            <a:ext cx="8825659" cy="2362200"/>
          </a:xfrm>
        </p:spPr>
        <p:txBody>
          <a:bodyPr/>
          <a:lstStyle/>
          <a:p>
            <a:pPr algn="ctr"/>
            <a:r>
              <a:rPr lang="en-GB" dirty="0" err="1"/>
              <a:t>Hollweck</a:t>
            </a:r>
            <a:r>
              <a:rPr lang="en-GB" dirty="0"/>
              <a:t>, T., &amp; Doucet, A. (2020). Pracademics in the pandemic: pedagogies and professionalism. </a:t>
            </a:r>
            <a:r>
              <a:rPr lang="en-GB" i="1" dirty="0"/>
              <a:t>Journal of Professional Capital and Community.</a:t>
            </a:r>
            <a:r>
              <a:rPr lang="en-GB" dirty="0"/>
              <a:t> DOI 10.1108/JPCC-06-2020-0038 (accessed 20-03-2021).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82CEE-2000-4E35-BC61-1837FCDD8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188" y="1974195"/>
            <a:ext cx="10575834" cy="276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4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67" y="552336"/>
            <a:ext cx="8825659" cy="1981200"/>
          </a:xfrm>
        </p:spPr>
        <p:txBody>
          <a:bodyPr/>
          <a:lstStyle/>
          <a:p>
            <a:r>
              <a:rPr lang="en-GB" dirty="0"/>
              <a:t>(De)</a:t>
            </a:r>
            <a:r>
              <a:rPr lang="en-GB" dirty="0" err="1"/>
              <a:t>securization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B1C73-6903-4EAF-80CF-C39877807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2161" y="4914900"/>
            <a:ext cx="11043920" cy="2362200"/>
          </a:xfrm>
        </p:spPr>
        <p:txBody>
          <a:bodyPr/>
          <a:lstStyle/>
          <a:p>
            <a:r>
              <a:rPr lang="en-GB" dirty="0"/>
              <a:t>Murphy, M.P.A. (2020). COVID-19 and emergency eLearning: Consequences of the securitization of higher education for post-pandemic pedagogy. </a:t>
            </a:r>
            <a:r>
              <a:rPr lang="en-GB" i="1" dirty="0"/>
              <a:t>Contemporary Security Policy, 41</a:t>
            </a:r>
            <a:r>
              <a:rPr lang="en-GB" dirty="0"/>
              <a:t>(3), 492-505. DOI: 10.1080/13523260.2020.1761749.</a:t>
            </a:r>
            <a:endParaRPr lang="nl-NL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A2C02E-65E6-45BF-92E8-03C2BB058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20" y="1409472"/>
            <a:ext cx="7676322" cy="369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239" y="271030"/>
            <a:ext cx="9511088" cy="1981200"/>
          </a:xfrm>
        </p:spPr>
        <p:txBody>
          <a:bodyPr/>
          <a:lstStyle/>
          <a:p>
            <a:r>
              <a:rPr lang="en-GB" dirty="0"/>
              <a:t>Further information - worldwide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D33B5-1FA4-43F3-8DA2-5B32DA4C5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958" y="5019261"/>
            <a:ext cx="11062252" cy="2193234"/>
          </a:xfrm>
        </p:spPr>
        <p:txBody>
          <a:bodyPr/>
          <a:lstStyle/>
          <a:p>
            <a:r>
              <a:rPr lang="nl-NL" dirty="0"/>
              <a:t>OECD (2020). </a:t>
            </a:r>
            <a:r>
              <a:rPr lang="en-GB" i="1" dirty="0"/>
              <a:t>Education responses to COVID-19: Embracing digital learning and online collaboration.</a:t>
            </a:r>
            <a:r>
              <a:rPr lang="en-GB" dirty="0"/>
              <a:t> Paris: OECD. </a:t>
            </a:r>
            <a:r>
              <a:rPr lang="en-GB" u="sng" dirty="0">
                <a:hlinkClick r:id="rId3"/>
              </a:rPr>
              <a:t>https://www.oecd.org/coronavirus/policy-responses/education-responses-to-covid-19-embracing-digital-learning-and-online-collaboration-d75eb0e8/</a:t>
            </a:r>
            <a:r>
              <a:rPr lang="en-GB" dirty="0"/>
              <a:t> (Accessed 20-03-2021).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724B1-690A-4698-8A42-DDEABCA1C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786" y="1138567"/>
            <a:ext cx="6954135" cy="420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83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2980</TotalTime>
  <Words>789</Words>
  <Application>Microsoft Office PowerPoint</Application>
  <PresentationFormat>Widescreen</PresentationFormat>
  <Paragraphs>92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Verdana</vt:lpstr>
      <vt:lpstr>Wingdings 3</vt:lpstr>
      <vt:lpstr>Ion</vt:lpstr>
      <vt:lpstr>PowerPoint Presentation</vt:lpstr>
      <vt:lpstr>Preliminary remarks</vt:lpstr>
      <vt:lpstr>The Pandemic and Working Life</vt:lpstr>
      <vt:lpstr>Practical implications for education and training</vt:lpstr>
      <vt:lpstr>Pressure on Teachers</vt:lpstr>
      <vt:lpstr>A sociological interpretation</vt:lpstr>
      <vt:lpstr>Pandemic as opportunity</vt:lpstr>
      <vt:lpstr>(De)securization</vt:lpstr>
      <vt:lpstr>Further information - worldwide</vt:lpstr>
      <vt:lpstr>Sources</vt:lpstr>
      <vt:lpstr>Inside Wageningen University</vt:lpstr>
      <vt:lpstr>PowerPoint Presentation</vt:lpstr>
      <vt:lpstr> Integrative learning competence</vt:lpstr>
      <vt:lpstr>Lockdown: Living, working and learning in the digital world</vt:lpstr>
    </vt:vector>
  </TitlesOfParts>
  <Company>Wageningen University and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Effectevaluatie van  opleiding &amp; training</dc:title>
  <dc:creator>Mulder, Martin</dc:creator>
  <cp:lastModifiedBy>Mulder, Martin</cp:lastModifiedBy>
  <cp:revision>158</cp:revision>
  <dcterms:created xsi:type="dcterms:W3CDTF">2018-01-25T08:41:14Z</dcterms:created>
  <dcterms:modified xsi:type="dcterms:W3CDTF">2021-03-22T13:14:40Z</dcterms:modified>
</cp:coreProperties>
</file>